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6" roundtripDataSignature="AMtx7mjea+9rX6JG1dFEto0DrvJgprly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5D5F77F-8E5A-4D3A-8425-44D1FA8A8EF0}">
  <a:tblStyle styleId="{95D5F77F-8E5A-4D3A-8425-44D1FA8A8EF0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EF4E7"/>
          </a:solidFill>
        </a:fill>
      </a:tcStyle>
    </a:wholeTbl>
    <a:band1H>
      <a:tcTxStyle/>
      <a:tcStyle>
        <a:fill>
          <a:solidFill>
            <a:srgbClr val="DBE9CB"/>
          </a:solidFill>
        </a:fill>
      </a:tcStyle>
    </a:band1H>
    <a:band2H>
      <a:tcTxStyle/>
    </a:band2H>
    <a:band1V>
      <a:tcTxStyle/>
      <a:tcStyle>
        <a:fill>
          <a:solidFill>
            <a:srgbClr val="DBE9CB"/>
          </a:solidFill>
        </a:fill>
      </a:tcStyle>
    </a:band1V>
    <a:band2V>
      <a:tcTxStyle/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6b812ded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g36b812ded1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dia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2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21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1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21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1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2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1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1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képaláírás">
  <p:cSld name="Cím és képaláírás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0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0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3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dézet képaláírással">
  <p:cSld name="Idézet képaláírással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1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1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31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3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103" name="Google Shape;103;p3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3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évkártya">
  <p:cSld name="Névkártya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2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2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3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évkártya idézettel">
  <p:cSld name="Névkártya idézettel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3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3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33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3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3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  <p:sp>
        <p:nvSpPr>
          <p:cNvPr id="118" name="Google Shape;118;p3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3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gaz vagy hamis">
  <p:cSld name="Igaz vagy hamis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4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4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34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3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függőleges szöveg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5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3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üggőleges cím és szöveg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6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6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3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tartalom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zakaszfejléc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artalomrész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2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2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Összehasonlítás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25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25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25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sak cím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Üres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talomrész képaláírással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8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2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ép képaláírással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9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9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9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2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0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2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2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20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20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2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0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20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20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2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0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20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humandi.unideb.hu/en/topics-complex-exam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mailto:hrabeczyanett@gmail.com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btkphd.unideb.hu/sites/default/files/upload_documents/guide_to_the_submission_of_the_dissertation_0.pdf" TargetMode="External"/><Relationship Id="rId4" Type="http://schemas.openxmlformats.org/officeDocument/2006/relationships/hyperlink" Target="https://btkphd.unideb.hu/hu/node/237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ctrTitle"/>
          </p:nvPr>
        </p:nvSpPr>
        <p:spPr>
          <a:xfrm>
            <a:off x="111966" y="3429000"/>
            <a:ext cx="999308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Verdana"/>
              <a:buNone/>
            </a:pPr>
            <a:r>
              <a:rPr b="1" lang="hu-HU" sz="3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DSHS</a:t>
            </a:r>
            <a:br>
              <a:rPr b="1" lang="hu-HU" sz="3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b="1" lang="hu-HU" sz="3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Doctoral Program on Educational Sciences</a:t>
            </a:r>
            <a:endParaRPr b="1" sz="3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descr="Map of subjects and subject areas | DEKIR" id="144" name="Google Shape;1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08596" y="381710"/>
            <a:ext cx="5799826" cy="191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9"/>
          <p:cNvSpPr txBox="1"/>
          <p:nvPr>
            <p:ph type="title"/>
          </p:nvPr>
        </p:nvSpPr>
        <p:spPr>
          <a:xfrm>
            <a:off x="500052" y="344196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Verdana"/>
              <a:buNone/>
            </a:pPr>
            <a:r>
              <a:rPr b="1" lang="hu-HU" sz="40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Complex exam</a:t>
            </a:r>
            <a:endParaRPr b="1" sz="400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3" name="Google Shape;193;p9"/>
          <p:cNvSpPr txBox="1"/>
          <p:nvPr>
            <p:ph idx="1" type="body"/>
          </p:nvPr>
        </p:nvSpPr>
        <p:spPr>
          <a:xfrm>
            <a:off x="500052" y="1335348"/>
            <a:ext cx="9152906" cy="51546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3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At the end of the 4th semester</a:t>
            </a:r>
            <a:endParaRPr sz="3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3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It is mandatory to pass to be able to start the research and dissertation phase</a:t>
            </a:r>
            <a:endParaRPr sz="3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3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Measures and evaluates study and research progress.</a:t>
            </a:r>
            <a:endParaRPr sz="3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None/>
            </a:pPr>
            <a:r>
              <a:t/>
            </a:r>
            <a:endParaRPr sz="3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3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Before apllying to the complex exam, it is mandatory</a:t>
            </a:r>
            <a:endParaRPr sz="3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To have at least 90 credtis</a:t>
            </a:r>
            <a:endParaRPr sz="3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To pass all of the mandatory courses of the doctoral training</a:t>
            </a:r>
            <a:endParaRPr sz="3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To have at least two publications </a:t>
            </a:r>
            <a:endParaRPr/>
          </a:p>
          <a:p>
            <a:pPr indent="-2286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None/>
            </a:pPr>
            <a:r>
              <a:t/>
            </a:r>
            <a:endParaRPr sz="3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0" marL="342900" rtl="0" algn="just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  <a:p>
            <a:pPr indent="-285750" lvl="0" marL="342900" rtl="0" algn="just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  <a:p>
            <a:pPr indent="-285750" lvl="0" marL="342900" rtl="0" algn="just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0"/>
          <p:cNvSpPr txBox="1"/>
          <p:nvPr>
            <p:ph idx="1" type="body"/>
          </p:nvPr>
        </p:nvSpPr>
        <p:spPr>
          <a:xfrm>
            <a:off x="182810" y="210491"/>
            <a:ext cx="9110479" cy="66475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3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complex exam has two parts:</a:t>
            </a:r>
            <a:endParaRPr/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Theoretical part:</a:t>
            </a:r>
            <a:endParaRPr/>
          </a:p>
          <a:p>
            <a:pPr indent="-228600" lvl="2" marL="11430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Oral exam in two subjects chosen by the doctoral student related to the research topic </a:t>
            </a:r>
            <a:r>
              <a:rPr lang="hu-HU" sz="3200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https://humandi.unideb.hu/en/topics-complex-exam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2" marL="11430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Presenting the knowledge of the relevant scientific literature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Dissertation part:</a:t>
            </a:r>
            <a:endParaRPr/>
          </a:p>
          <a:p>
            <a:pPr indent="-228600" lvl="2" marL="11430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Presenting and defending the first version of the thesis </a:t>
            </a:r>
            <a:endParaRPr/>
          </a:p>
          <a:p>
            <a:pPr indent="-228600" lvl="2" marL="11430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With a PPT presentation about:</a:t>
            </a:r>
            <a:endParaRPr/>
          </a:p>
          <a:p>
            <a:pPr indent="-228600" lvl="3" marL="16002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literature, research results, plans for the training’s second phase, plans for publishing the research results</a:t>
            </a:r>
            <a:endParaRPr sz="3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6032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None/>
            </a:pPr>
            <a:r>
              <a:t/>
            </a:r>
            <a:endParaRPr sz="3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3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exam is successful if:</a:t>
            </a:r>
            <a:endParaRPr/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doctoral student has extensive knowledge about the relevant literature</a:t>
            </a:r>
            <a:endParaRPr sz="3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Knows and uses the scientific language correctly</a:t>
            </a:r>
            <a:endParaRPr sz="3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Well prepared in terms of methodological knowledge</a:t>
            </a:r>
            <a:endParaRPr sz="3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3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Can finish the dissertation within two years in a good quality</a:t>
            </a:r>
            <a:endParaRPr sz="3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"/>
          <p:cNvSpPr txBox="1"/>
          <p:nvPr>
            <p:ph type="title"/>
          </p:nvPr>
        </p:nvSpPr>
        <p:spPr>
          <a:xfrm>
            <a:off x="0" y="152399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Verdana"/>
              <a:buNone/>
            </a:pPr>
            <a:r>
              <a:rPr b="1" lang="hu-HU" sz="40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Thesis</a:t>
            </a:r>
            <a:endParaRPr b="1" sz="400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4" name="Google Shape;204;p11"/>
          <p:cNvSpPr txBox="1"/>
          <p:nvPr>
            <p:ph idx="1" type="body"/>
          </p:nvPr>
        </p:nvSpPr>
        <p:spPr>
          <a:xfrm>
            <a:off x="0" y="984760"/>
            <a:ext cx="9619861" cy="5602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7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First half of the dissertation</a:t>
            </a:r>
            <a:endParaRPr sz="7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7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Evaluated by a reviewer (invited by the head of the doctoral program) and the supervisors</a:t>
            </a:r>
            <a:endParaRPr sz="7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7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Parts of the thesis:</a:t>
            </a:r>
            <a:endParaRPr/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✔"/>
            </a:pPr>
            <a:r>
              <a:rPr lang="hu-HU" sz="6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Theoretical chapters written in the 1-4th semesters</a:t>
            </a:r>
            <a:endParaRPr sz="6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✔"/>
            </a:pPr>
            <a:r>
              <a:rPr lang="hu-HU" sz="6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plan</a:t>
            </a:r>
            <a:endParaRPr sz="6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✔"/>
            </a:pPr>
            <a:r>
              <a:rPr lang="hu-HU" sz="6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Measuring instruments</a:t>
            </a:r>
            <a:endParaRPr sz="6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2"/>
          <p:cNvSpPr txBox="1"/>
          <p:nvPr>
            <p:ph type="title"/>
          </p:nvPr>
        </p:nvSpPr>
        <p:spPr>
          <a:xfrm>
            <a:off x="154819" y="513217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Verdana"/>
              <a:buNone/>
            </a:pPr>
            <a:r>
              <a:rPr b="1" lang="hu-HU" sz="40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Doctoral degree conferment procedure </a:t>
            </a:r>
            <a:br>
              <a:rPr lang="hu-HU"/>
            </a:br>
            <a:endParaRPr/>
          </a:p>
        </p:txBody>
      </p:sp>
      <p:sp>
        <p:nvSpPr>
          <p:cNvPr id="210" name="Google Shape;210;p12"/>
          <p:cNvSpPr txBox="1"/>
          <p:nvPr>
            <p:ph idx="1" type="body"/>
          </p:nvPr>
        </p:nvSpPr>
        <p:spPr>
          <a:xfrm>
            <a:off x="154819" y="1652589"/>
            <a:ext cx="9418389" cy="5112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hu-HU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Starts after passing the complex exam successfully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hu-HU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During the 5-8th semesters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413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t/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hu-HU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final version of the dissertation has to be submitted within three years after the complex exam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r>
              <a:rPr lang="hu-HU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During the three years the absolutorium has to be optained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r>
              <a:rPr lang="hu-HU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And the preliminary defens has to be successful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r>
              <a:rPr lang="hu-HU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Conditions of extend the three years with one year:</a:t>
            </a:r>
            <a:endParaRPr/>
          </a:p>
          <a:p>
            <a:pPr indent="-228600" lvl="2" marL="11430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Childbirth, illness or other unexpected circumstance not caused by the doctoral student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3"/>
          <p:cNvSpPr txBox="1"/>
          <p:nvPr>
            <p:ph type="title"/>
          </p:nvPr>
        </p:nvSpPr>
        <p:spPr>
          <a:xfrm>
            <a:off x="-121298" y="320351"/>
            <a:ext cx="1137401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Verdana"/>
              <a:buNone/>
            </a:pPr>
            <a:r>
              <a:rPr b="1" lang="hu-HU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Research and dissertation phase</a:t>
            </a:r>
            <a:r>
              <a:rPr b="1" lang="hu-HU" sz="36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b="1" lang="hu-HU" sz="20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(5-8th semesters)</a:t>
            </a:r>
            <a:endParaRPr sz="2000"/>
          </a:p>
        </p:txBody>
      </p:sp>
      <p:sp>
        <p:nvSpPr>
          <p:cNvPr id="216" name="Google Shape;216;p13"/>
          <p:cNvSpPr txBox="1"/>
          <p:nvPr>
            <p:ph idx="1" type="body"/>
          </p:nvPr>
        </p:nvSpPr>
        <p:spPr>
          <a:xfrm>
            <a:off x="233267" y="1246189"/>
            <a:ext cx="9731827" cy="46974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60"/>
              <a:buFont typeface="Noto Sans Symbols"/>
              <a:buChar char="⮚"/>
            </a:pPr>
            <a:r>
              <a:rPr lang="hu-HU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seminar (4x6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60"/>
              <a:buFont typeface="Noto Sans Symbols"/>
              <a:buChar char="⮚"/>
            </a:pPr>
            <a:r>
              <a:rPr lang="hu-HU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Database presentation I-II. (5-6th semesters) (2x4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60"/>
              <a:buFont typeface="Noto Sans Symbols"/>
              <a:buChar char="⮚"/>
            </a:pPr>
            <a:r>
              <a:rPr lang="hu-HU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Presentation of the list of tables and figures (7th semester) (1x4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60"/>
              <a:buFont typeface="Noto Sans Symbols"/>
              <a:buChar char="⮚"/>
            </a:pPr>
            <a:r>
              <a:rPr lang="hu-HU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Presentation of the list of references (8th semester) (1x4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60"/>
              <a:buFont typeface="Noto Sans Symbols"/>
              <a:buChar char="⮚"/>
            </a:pPr>
            <a:r>
              <a:rPr lang="hu-HU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methodology (4x3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60"/>
              <a:buFont typeface="Noto Sans Symbols"/>
              <a:buChar char="⮚"/>
            </a:pPr>
            <a:r>
              <a:rPr lang="hu-HU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Consultation with the supervisors (4x3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60"/>
              <a:buFont typeface="Noto Sans Symbols"/>
              <a:buChar char="⮚"/>
            </a:pPr>
            <a:r>
              <a:rPr lang="hu-HU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Conference (4x3-5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60"/>
              <a:buFont typeface="Noto Sans Symbols"/>
              <a:buChar char="⮚"/>
            </a:pPr>
            <a:r>
              <a:rPr lang="hu-HU" sz="1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Publication (international, indexed) (4x3-5-10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Thesis review for language and style</a:t>
            </a:r>
            <a:endParaRPr sz="1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Chapter defense (for empirical chapters)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/>
          <p:nvPr>
            <p:ph idx="1" type="body"/>
          </p:nvPr>
        </p:nvSpPr>
        <p:spPr>
          <a:xfrm>
            <a:off x="453398" y="639699"/>
            <a:ext cx="8998511" cy="57890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rPr b="1" lang="hu-HU" sz="4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Chapter defense </a:t>
            </a:r>
            <a:r>
              <a:rPr lang="hu-HU" sz="4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(4x6 credits):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Char char="►"/>
            </a:pPr>
            <a:r>
              <a:rPr lang="hu-HU" sz="4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Precondition: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Char char="►"/>
            </a:pPr>
            <a:r>
              <a:rPr lang="hu-HU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To successfully pass the complex exam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Char char="►"/>
            </a:pPr>
            <a:r>
              <a:rPr lang="hu-HU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One new empirical chapter in each semesters during 5-8th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Char char="►"/>
            </a:pPr>
            <a:r>
              <a:rPr lang="hu-HU" sz="4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Evaluated by the supervisors and a reviewer (invited by the head of the doctoral program)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 sz="4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Char char="►"/>
            </a:pPr>
            <a:r>
              <a:rPr lang="hu-HU" sz="4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Requirements: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Char char="►"/>
            </a:pPr>
            <a:r>
              <a:rPr lang="hu-HU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New chapter compared to the thesis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Char char="►"/>
            </a:pPr>
            <a:r>
              <a:rPr lang="hu-HU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Fits the thesis and research plan logically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Char char="►"/>
            </a:pPr>
            <a:r>
              <a:rPr lang="hu-HU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Meets the standards of a doctoral dissertation in terms of text, results, interpretation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Char char="►"/>
            </a:pPr>
            <a:r>
              <a:rPr lang="hu-HU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reviewers point out:</a:t>
            </a:r>
            <a:endParaRPr/>
          </a:p>
          <a:p>
            <a:pPr indent="-228600" lvl="2" marL="11430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Char char="►"/>
            </a:pPr>
            <a:r>
              <a:rPr lang="hu-HU" sz="3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What is the value of the new chapter</a:t>
            </a:r>
            <a:endParaRPr sz="3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2" marL="11430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Char char="►"/>
            </a:pPr>
            <a:r>
              <a:rPr lang="hu-HU" sz="3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What should be revised in the new chapter </a:t>
            </a:r>
            <a:endParaRPr/>
          </a:p>
          <a:p>
            <a:pPr indent="-306324" lvl="0" marL="342900" rtl="0" algn="l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5"/>
          <p:cNvSpPr txBox="1"/>
          <p:nvPr>
            <p:ph type="title"/>
          </p:nvPr>
        </p:nvSpPr>
        <p:spPr>
          <a:xfrm>
            <a:off x="350763" y="133738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Verdana"/>
              <a:buNone/>
            </a:pPr>
            <a:r>
              <a:rPr b="1" lang="hu-HU" sz="40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Preliminary defense</a:t>
            </a:r>
            <a:endParaRPr b="1" sz="400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7" name="Google Shape;227;p15"/>
          <p:cNvSpPr txBox="1"/>
          <p:nvPr>
            <p:ph idx="1" type="body"/>
          </p:nvPr>
        </p:nvSpPr>
        <p:spPr>
          <a:xfrm>
            <a:off x="350763" y="1031584"/>
            <a:ext cx="9175792" cy="605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Before submitting the final version of the dissertation</a:t>
            </a:r>
            <a:endParaRPr sz="2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Part of the doctoral schools quality assurance plan</a:t>
            </a:r>
            <a:endParaRPr sz="2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b="1" lang="hu-HU" sz="2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Application to the preliminary defense: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700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hrabeczyanett@gmail.com</a:t>
            </a:r>
            <a:endParaRPr sz="2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With the following documents:</a:t>
            </a:r>
            <a:endParaRPr/>
          </a:p>
          <a:p>
            <a:pPr indent="-228600" lvl="2" marL="11430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Dissertation approved by the supervisors (in PDF)</a:t>
            </a:r>
            <a:endParaRPr/>
          </a:p>
          <a:p>
            <a:pPr indent="-228600" lvl="2" marL="11430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Dissertation without references (in PDF) – this will be sent to plagiarism check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2" marL="11430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Publication list exported from the MTMT</a:t>
            </a:r>
            <a:endParaRPr/>
          </a:p>
          <a:p>
            <a:pPr indent="-139700" lvl="2" marL="11430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None/>
            </a:pPr>
            <a:r>
              <a:t/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Plagiarism check: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secretary submits it to the University and National Library</a:t>
            </a:r>
            <a:endParaRPr sz="2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89737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None/>
            </a:pPr>
            <a:r>
              <a:t/>
            </a:r>
            <a:endParaRPr sz="2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 committee evaluates the doctoral students scientific achievements and dissertation</a:t>
            </a:r>
            <a:endParaRPr sz="2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8892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"/>
          <p:cNvSpPr txBox="1"/>
          <p:nvPr>
            <p:ph type="title"/>
          </p:nvPr>
        </p:nvSpPr>
        <p:spPr>
          <a:xfrm>
            <a:off x="0" y="242596"/>
            <a:ext cx="1038877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Verdana"/>
              <a:buNone/>
            </a:pPr>
            <a:r>
              <a:rPr b="1" lang="hu-HU" sz="40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Submission of the final version of the dissertation</a:t>
            </a:r>
            <a:endParaRPr b="1" sz="400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3" name="Google Shape;233;p16"/>
          <p:cNvSpPr txBox="1"/>
          <p:nvPr>
            <p:ph idx="1" type="body"/>
          </p:nvPr>
        </p:nvSpPr>
        <p:spPr>
          <a:xfrm>
            <a:off x="0" y="1456436"/>
            <a:ext cx="9787812" cy="5746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dissertation can be submitted</a:t>
            </a:r>
            <a:endParaRPr sz="1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Font typeface="Noto Sans Symbols"/>
              <a:buChar char="⮚"/>
            </a:pP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After obtaining the absolutorium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Font typeface="Noto Sans Symbols"/>
              <a:buChar char="⮚"/>
            </a:pP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Within three years from the complex exam 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Submission process: </a:t>
            </a:r>
            <a:r>
              <a:rPr lang="hu-HU" sz="1600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https://btkphd.unideb.hu/sites/default/files/upload_documents/guide_to_the_submission_of_the_dissertation_0.pdf</a:t>
            </a:r>
            <a:endParaRPr sz="1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Every other important document: </a:t>
            </a:r>
            <a:r>
              <a:rPr lang="hu-HU" sz="1600" u="sng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https://btkphd.unideb.hu/hu/node/237</a:t>
            </a:r>
            <a:endParaRPr sz="1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Before submission, the followings has to be sent to the head of the doctoral program (Prof. Gabriella Pusztai) within 10 working days: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Font typeface="Noto Sans Symbols"/>
              <a:buChar char="⮚"/>
            </a:pP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dissertation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Font typeface="Noto Sans Symbols"/>
              <a:buChar char="⮚"/>
            </a:pP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booklet containing the theses of the dissertation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Font typeface="Noto Sans Symbols"/>
              <a:buChar char="⮚"/>
            </a:pP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Plagiarism-checked version of the dissertation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Font typeface="Noto Sans Symbols"/>
              <a:buChar char="⮚"/>
            </a:pP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Declaration of the doctoral student and supervisor about the results of the plagiarism check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7"/>
          <p:cNvSpPr txBox="1"/>
          <p:nvPr>
            <p:ph type="title"/>
          </p:nvPr>
        </p:nvSpPr>
        <p:spPr>
          <a:xfrm>
            <a:off x="289248" y="35282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Verdana"/>
              <a:buNone/>
            </a:pPr>
            <a:r>
              <a:rPr b="1" lang="hu-HU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Building blocks of the dissertation during the training:</a:t>
            </a:r>
            <a:endParaRPr/>
          </a:p>
        </p:txBody>
      </p:sp>
      <p:sp>
        <p:nvSpPr>
          <p:cNvPr id="239" name="Google Shape;239;p17"/>
          <p:cNvSpPr txBox="1"/>
          <p:nvPr>
            <p:ph idx="1" type="body"/>
          </p:nvPr>
        </p:nvSpPr>
        <p:spPr>
          <a:xfrm>
            <a:off x="289248" y="1197249"/>
            <a:ext cx="9545217" cy="6162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AutoNum type="arabicPeriod"/>
            </a:pPr>
            <a:r>
              <a:rPr b="1"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Training and dissertation credits</a:t>
            </a: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(1-4th semesters)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AutoNum type="arabicPeriod"/>
            </a:pP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Theoretical chapters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AutoNum type="arabicPeriod"/>
            </a:pP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concept and measuring instrument, research plan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AutoNum type="arabicPeriod"/>
            </a:pPr>
            <a:r>
              <a:rPr b="1"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Complex exam, thesis</a:t>
            </a:r>
            <a:r>
              <a:rPr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(end of 4th semester): half of the dissertation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AutoNum type="arabicPeriod"/>
            </a:pPr>
            <a:r>
              <a:rPr b="1"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Chapter defenses </a:t>
            </a: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(5-8th semesters)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AutoNum type="arabicPeriod"/>
            </a:pP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Empirical chapters of the dissertation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AutoNum type="arabicPeriod"/>
            </a:pPr>
            <a:r>
              <a:rPr b="1"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credits</a:t>
            </a:r>
            <a:r>
              <a:rPr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(5-8th semesters)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AutoNum type="arabicPeriod"/>
            </a:pPr>
            <a:r>
              <a:rPr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Database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AutoNum type="arabicPeriod"/>
            </a:pPr>
            <a:r>
              <a:rPr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Methodological part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AutoNum type="arabicPeriod"/>
            </a:pPr>
            <a:r>
              <a:rPr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List of tables and figures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AutoNum type="arabicPeriod"/>
            </a:pPr>
            <a:r>
              <a:rPr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List of references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AutoNum type="arabicPeriod"/>
            </a:pPr>
            <a:r>
              <a:rPr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Booklet of the theses of the dissertation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AutoNum type="arabicPeriod"/>
            </a:pPr>
            <a:r>
              <a:rPr b="1" lang="hu-HU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Preliminary defense</a:t>
            </a:r>
            <a:endParaRPr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AutoNum type="arabicPeriod"/>
            </a:pPr>
            <a:r>
              <a:rPr b="1"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Submission of the final version of the dissertation</a:t>
            </a:r>
            <a:endParaRPr b="1" sz="1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"/>
          <p:cNvSpPr txBox="1"/>
          <p:nvPr>
            <p:ph type="title"/>
          </p:nvPr>
        </p:nvSpPr>
        <p:spPr>
          <a:xfrm>
            <a:off x="258923" y="0"/>
            <a:ext cx="10011747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Verdana"/>
              <a:buNone/>
            </a:pPr>
            <a:r>
              <a:rPr b="1" lang="hu-HU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Reports, evaluations:</a:t>
            </a:r>
            <a:endParaRPr/>
          </a:p>
        </p:txBody>
      </p:sp>
      <p:sp>
        <p:nvSpPr>
          <p:cNvPr id="245" name="Google Shape;245;p18"/>
          <p:cNvSpPr txBox="1"/>
          <p:nvPr>
            <p:ph idx="1" type="body"/>
          </p:nvPr>
        </p:nvSpPr>
        <p:spPr>
          <a:xfrm>
            <a:off x="258923" y="872792"/>
            <a:ext cx="9333651" cy="57799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b="1"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Report on the semesters </a:t>
            </a: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(filled by the doctoral student):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60"/>
              <a:buChar char="►"/>
            </a:pPr>
            <a:r>
              <a:rPr lang="hu-HU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Self-reflection about the progress, the professional relationship with the supervisors</a:t>
            </a:r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b="1"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Supervisors evaluation </a:t>
            </a: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(filled by the supervisors):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60"/>
              <a:buChar char="►"/>
            </a:pPr>
            <a:r>
              <a:rPr lang="hu-HU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Progress of the doctoral student, publications and conferences, strengths and weaknesses of the doctoral student, professional relationship.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b="1"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Evaluation of theoretical chapters </a:t>
            </a: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(1-4th semesters):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60"/>
              <a:buChar char="►"/>
            </a:pPr>
            <a:r>
              <a:rPr lang="hu-HU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Filled by the instructors of the theoretical subjects</a:t>
            </a:r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b="1"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Thesis evaluations </a:t>
            </a: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(end of 4th semester):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60"/>
              <a:buChar char="►"/>
            </a:pPr>
            <a:r>
              <a:rPr lang="hu-HU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Filled by the supervisor and reviewer</a:t>
            </a:r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b="1"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Evaluation of empirical chapters </a:t>
            </a: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(5-8th semesters):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60"/>
              <a:buChar char="►"/>
            </a:pPr>
            <a:r>
              <a:rPr lang="hu-HU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Filled by the supervisor and reviewer</a:t>
            </a:r>
            <a:endParaRPr b="1"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b="1"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Consultation journals </a:t>
            </a: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(1-8th semesters):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60"/>
              <a:buChar char="►"/>
            </a:pPr>
            <a:r>
              <a:rPr lang="hu-HU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Filled by the doctoral student, signed by the doctoral student and the supervisors</a:t>
            </a:r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b="1"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Meetings of the instructors</a:t>
            </a: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(in each semester):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60"/>
              <a:buChar char="►"/>
            </a:pPr>
            <a:r>
              <a:rPr lang="hu-HU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Instructors and supervisors discuss the progress of the doctoral students</a:t>
            </a:r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b="1"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Student evaluation of the courses in the Neptun system</a:t>
            </a: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(in each semester)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b="1"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Student satisfaction </a:t>
            </a:r>
            <a:r>
              <a:rPr lang="hu-HU"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(in each year):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60"/>
              <a:buChar char="►"/>
            </a:pPr>
            <a:r>
              <a:rPr lang="hu-HU" sz="1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questionnaire is part of a quality assurance program in which we annually ask doctoral students how satisfied they are</a:t>
            </a:r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"/>
          <p:cNvSpPr txBox="1"/>
          <p:nvPr>
            <p:ph type="title"/>
          </p:nvPr>
        </p:nvSpPr>
        <p:spPr>
          <a:xfrm>
            <a:off x="574384" y="610637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Verdana"/>
              <a:buNone/>
            </a:pPr>
            <a:r>
              <a:rPr b="1" lang="hu-HU" sz="40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Basic information</a:t>
            </a:r>
            <a:endParaRPr b="1" sz="400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0" name="Google Shape;150;p2"/>
          <p:cNvSpPr txBox="1"/>
          <p:nvPr>
            <p:ph idx="1" type="body"/>
          </p:nvPr>
        </p:nvSpPr>
        <p:spPr>
          <a:xfrm>
            <a:off x="574384" y="1814286"/>
            <a:ext cx="8802568" cy="44330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25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Doctoral training: 8 semesters</a:t>
            </a:r>
            <a:endParaRPr sz="2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75" lvl="1" marL="74295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1-4th semesters: training and research phase</a:t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75" lvl="1" marL="74295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5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5-8th semesters: research and dissertation phase </a:t>
            </a:r>
            <a:endParaRPr/>
          </a:p>
          <a:p>
            <a:pPr indent="-216052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None/>
            </a:pPr>
            <a:r>
              <a:t/>
            </a:r>
            <a:endParaRPr sz="27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25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Autumn semesters: September 1. - January 31.</a:t>
            </a:r>
            <a:endParaRPr/>
          </a:p>
          <a:p>
            <a:pPr indent="-342925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7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Spring semesters: February 1. - August 31. </a:t>
            </a:r>
            <a:endParaRPr/>
          </a:p>
          <a:p>
            <a:pPr indent="-258318" lvl="0" marL="342900" rtl="0" algn="l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9"/>
          <p:cNvSpPr txBox="1"/>
          <p:nvPr>
            <p:ph type="title"/>
          </p:nvPr>
        </p:nvSpPr>
        <p:spPr>
          <a:xfrm>
            <a:off x="130628" y="207346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Verdana"/>
              <a:buNone/>
            </a:pPr>
            <a:r>
              <a:rPr b="1" lang="hu-HU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Useful links</a:t>
            </a:r>
            <a:endParaRPr/>
          </a:p>
        </p:txBody>
      </p:sp>
      <p:sp>
        <p:nvSpPr>
          <p:cNvPr id="251" name="Google Shape;251;p19"/>
          <p:cNvSpPr txBox="1"/>
          <p:nvPr>
            <p:ph idx="1" type="body"/>
          </p:nvPr>
        </p:nvSpPr>
        <p:spPr>
          <a:xfrm>
            <a:off x="130628" y="1097401"/>
            <a:ext cx="9004041" cy="50737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Website of the Doctoral Program:</a:t>
            </a:r>
            <a:r>
              <a:rPr lang="hu-HU" sz="1600">
                <a:latin typeface="Verdana"/>
                <a:ea typeface="Verdana"/>
                <a:cs typeface="Verdana"/>
                <a:sym typeface="Verdana"/>
              </a:rPr>
              <a:t> https://humandi.unideb.hu/en/doctoral-program-educational-sciences-about-us </a:t>
            </a:r>
            <a:endParaRPr/>
          </a:p>
          <a:p>
            <a:pPr indent="-342900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Topics for complex exam: </a:t>
            </a:r>
            <a:r>
              <a:rPr lang="hu-HU" sz="1600">
                <a:latin typeface="Verdana"/>
                <a:ea typeface="Verdana"/>
                <a:cs typeface="Verdana"/>
                <a:sym typeface="Verdana"/>
              </a:rPr>
              <a:t>https://humandi.unideb.hu/en/topics-complex-exam </a:t>
            </a:r>
            <a:endParaRPr/>
          </a:p>
          <a:p>
            <a:pPr indent="-342900" lvl="0" marL="3429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Regulations: https://humandi.unideb.hu/en/doctoral-program-educational-sciences-regulations</a:t>
            </a:r>
            <a:endParaRPr/>
          </a:p>
          <a:p>
            <a:pPr indent="-342900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Doctoral Council of Arts and Humanities – Regulations: </a:t>
            </a:r>
            <a:r>
              <a:rPr lang="hu-HU" sz="1600">
                <a:latin typeface="Verdana"/>
                <a:ea typeface="Verdana"/>
                <a:cs typeface="Verdana"/>
                <a:sym typeface="Verdana"/>
              </a:rPr>
              <a:t>https://btkphd.unideb.hu/sites/default/files/upload_documents/szabalyzat2016eng.pdf </a:t>
            </a:r>
            <a:endParaRPr/>
          </a:p>
          <a:p>
            <a:pPr indent="-342900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280"/>
              <a:buFont typeface="Noto Sans Symbols"/>
              <a:buChar char="⮚"/>
            </a:pPr>
            <a:r>
              <a:rPr lang="hu-HU"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Doctoral Council of Arts and Humanities: </a:t>
            </a:r>
            <a:r>
              <a:rPr lang="hu-HU" sz="1600">
                <a:latin typeface="Verdana"/>
                <a:ea typeface="Verdana"/>
                <a:cs typeface="Verdana"/>
                <a:sym typeface="Verdana"/>
              </a:rPr>
              <a:t>https://btkphd.unideb.hu/hu/node/237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" name="Google Shape;155;p3"/>
          <p:cNvGraphicFramePr/>
          <p:nvPr/>
        </p:nvGraphicFramePr>
        <p:xfrm>
          <a:off x="566820" y="437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{95D5F77F-8E5A-4D3A-8425-44D1FA8A8EF0}</a:tableStyleId>
              </a:tblPr>
              <a:tblGrid>
                <a:gridCol w="1276425"/>
                <a:gridCol w="7438775"/>
              </a:tblGrid>
              <a:tr h="341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Semesters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Main tasks and assignments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first theoretical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Final version of the research plan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an exploratory interview study or a secondary analysis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Registration to MTMT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second theoretical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an exploratory interview study or a secondary analysis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third theoretical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the pilot studies of the empirical research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fourth theoretical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Preparing the thesis and the measuring instrument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Starting the empirical datacollection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first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second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the results of the first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third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the results of the second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Writing the summary of the dissertation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the results of the third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9. 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Submiting the dissertation to preliminary defense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Successfully completing the preliminary discussion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341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Submiting the final version of the dissertation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" name="Google Shape;160;g36b812ded1e_0_0"/>
          <p:cNvGraphicFramePr/>
          <p:nvPr/>
        </p:nvGraphicFramePr>
        <p:xfrm>
          <a:off x="566820" y="437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{95D5F77F-8E5A-4D3A-8425-44D1FA8A8EF0}</a:tableStyleId>
              </a:tblPr>
              <a:tblGrid>
                <a:gridCol w="1276425"/>
                <a:gridCol w="7438775"/>
              </a:tblGrid>
              <a:tr h="341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Semesters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Main tasks and assignments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first theoretical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Final version of the research plan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an exploratory interview study or a secondary analysis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Registration to MTMT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second theoretical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an exploratory interview study or a secondary analysis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third theoretical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the pilot studies of the empirical research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fourth theoretical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Preparing the thesis and the measuring instrument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Starting the empirical datacollection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first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second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the results of the first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First version of the third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the results of the second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Writing the summary of the dissertation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Publishing the results of the third empirical chapter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631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9. 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Submiting the dissertation to preliminary defense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Successfully completing the preliminary discussion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341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u-HU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10.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285750" lvl="0" marL="28575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Char char="•"/>
                      </a:pPr>
                      <a:r>
                        <a:rPr lang="hu-HU" sz="105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Submiting the final version of the dissertation</a:t>
                      </a:r>
                      <a:endParaRPr sz="105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"/>
          <p:cNvSpPr txBox="1"/>
          <p:nvPr>
            <p:ph type="title"/>
          </p:nvPr>
        </p:nvSpPr>
        <p:spPr>
          <a:xfrm>
            <a:off x="-1" y="242629"/>
            <a:ext cx="11844069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Verdana"/>
              <a:buNone/>
            </a:pPr>
            <a:r>
              <a:rPr b="1" lang="hu-HU" sz="40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Training and research phase </a:t>
            </a:r>
            <a:r>
              <a:rPr b="1" lang="hu-HU" sz="250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(1-4. semesters)</a:t>
            </a:r>
            <a:endParaRPr/>
          </a:p>
        </p:txBody>
      </p:sp>
      <p:sp>
        <p:nvSpPr>
          <p:cNvPr id="166" name="Google Shape;166;p4"/>
          <p:cNvSpPr txBox="1"/>
          <p:nvPr>
            <p:ph idx="1" type="body"/>
          </p:nvPr>
        </p:nvSpPr>
        <p:spPr>
          <a:xfrm>
            <a:off x="0" y="903029"/>
            <a:ext cx="10653623" cy="5546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b="1" lang="hu-HU" sz="8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Theoretical courses (4x2 credits) + theoretical chapters (4x3 credits)</a:t>
            </a:r>
            <a:endParaRPr/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8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Mandatory in all of the first four semesters</a:t>
            </a:r>
            <a:endParaRPr sz="8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8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Requirements:</a:t>
            </a:r>
            <a:endParaRPr/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7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Participation in all of the lectures</a:t>
            </a:r>
            <a:endParaRPr sz="7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7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Writing one theoretical chapter in each semester</a:t>
            </a:r>
            <a:endParaRPr sz="7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2" marL="11430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7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Related to one of the theoretical lectures</a:t>
            </a:r>
            <a:endParaRPr sz="7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2" marL="11430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7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 the quality of a systemathic literature review</a:t>
            </a:r>
            <a:endParaRPr sz="7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8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Theoretical courses:</a:t>
            </a:r>
            <a:endParaRPr/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6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Social and cultural history, Education history</a:t>
            </a:r>
            <a:endParaRPr sz="6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7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Social theory of education, Education theories</a:t>
            </a:r>
            <a:endParaRPr sz="7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7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Comparative education policy, Research in human resources</a:t>
            </a:r>
            <a:endParaRPr sz="7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Noto Sans Symbols"/>
              <a:buChar char="⮚"/>
            </a:pPr>
            <a:r>
              <a:rPr lang="hu-HU" sz="7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of the subsystems of education, Research on instructional methodologies</a:t>
            </a:r>
            <a:endParaRPr sz="7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 sz="7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004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Font typeface="Trebuchet MS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  <a:p>
            <a:pPr indent="-32004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"/>
          <p:cNvSpPr txBox="1"/>
          <p:nvPr>
            <p:ph idx="1" type="body"/>
          </p:nvPr>
        </p:nvSpPr>
        <p:spPr>
          <a:xfrm>
            <a:off x="322771" y="415764"/>
            <a:ext cx="9138470" cy="6367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b="1" lang="hu-HU"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Comparative education (4x3 credits)</a:t>
            </a:r>
            <a:endParaRPr/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Foundation of the comparative approach of the dissertation by reading the international literature</a:t>
            </a:r>
            <a:endParaRPr sz="2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 the doctoral student’s native language</a:t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Hungarian researchers’ publications in English</a:t>
            </a:r>
            <a:endParaRPr/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European literature, European context</a:t>
            </a:r>
            <a:endParaRPr/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American literature, American context</a:t>
            </a:r>
            <a:endParaRPr/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b="1" lang="hu-HU"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seminar (4x6 credits)</a:t>
            </a:r>
            <a:endParaRPr/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Presentation of results of the doctoral student</a:t>
            </a:r>
            <a:endParaRPr sz="2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Empirical, documentational, archival, etc</a:t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 paper in preparation for publication </a:t>
            </a:r>
            <a:endParaRPr/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Presenting it with a PPT presentation </a:t>
            </a:r>
            <a:endParaRPr/>
          </a:p>
          <a:p>
            <a:pPr indent="-342900" lvl="0" marL="3429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Choreography of scientific debates</a:t>
            </a:r>
            <a:endParaRPr sz="2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Presentation</a:t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Reviewers evaluate the manuscripts and present their opinions</a:t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Discussion and answering questions</a:t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7556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None/>
            </a:pPr>
            <a:r>
              <a:t/>
            </a:r>
            <a:endParaRPr sz="2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8892" lvl="0" marL="342900" rtl="0" algn="l">
              <a:spcBef>
                <a:spcPts val="1000"/>
              </a:spcBef>
              <a:spcAft>
                <a:spcPts val="0"/>
              </a:spcAft>
              <a:buSzPct val="7999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6"/>
          <p:cNvSpPr txBox="1"/>
          <p:nvPr>
            <p:ph idx="1" type="body"/>
          </p:nvPr>
        </p:nvSpPr>
        <p:spPr>
          <a:xfrm>
            <a:off x="276117" y="565054"/>
            <a:ext cx="9409059" cy="6563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None/>
            </a:pPr>
            <a:r>
              <a:rPr b="1"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Methodology of educational research (theoretical) (4x3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1-2nd semesters: finalizing the research plan</a:t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3-4th semesters: finalizing the measuring instrument</a:t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3114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None/>
            </a:pPr>
            <a:r>
              <a:t/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None/>
            </a:pPr>
            <a:r>
              <a:rPr b="1"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methodology (practice) (4x3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1-2nd semesters: one and bivariate analysis in SPSS 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Char char="⮚"/>
            </a:pP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3-4th semesters: multivariate analysis in SPSS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"/>
          <p:cNvSpPr txBox="1"/>
          <p:nvPr>
            <p:ph idx="1" type="body"/>
          </p:nvPr>
        </p:nvSpPr>
        <p:spPr>
          <a:xfrm>
            <a:off x="298578" y="357171"/>
            <a:ext cx="9199984" cy="6143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Char char="⮚"/>
            </a:pPr>
            <a:r>
              <a:rPr b="1"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Consultation with the supervisros </a:t>
            </a: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(4x3 credits):</a:t>
            </a:r>
            <a:endParaRPr/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hu-HU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The responsibilitiy of the doctoral student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hu-HU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Consultation journal of at least 5 consultations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5750" lvl="1" marL="7429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hu-HU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It has to be submitted signed by the supervisors and the doctoral students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None/>
            </a:pPr>
            <a:r>
              <a:t/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Char char="⮚"/>
            </a:pPr>
            <a:r>
              <a:rPr b="1"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Conference</a:t>
            </a: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(4x3-5 credits)</a:t>
            </a:r>
            <a:endParaRPr/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Char char="⮚"/>
            </a:pPr>
            <a:r>
              <a:rPr b="1"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Publication (international, indexed) </a:t>
            </a: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(4x3-5-10 credits)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None/>
            </a:pPr>
            <a:r>
              <a:t/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60"/>
              <a:buFont typeface="Noto Sans Symbols"/>
              <a:buChar char="⮚"/>
            </a:pPr>
            <a:r>
              <a:rPr b="1"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Minors</a:t>
            </a:r>
            <a:r>
              <a:rPr lang="hu-HU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(2x3 credits): Academic English skill development courses</a:t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"/>
          <p:cNvSpPr txBox="1"/>
          <p:nvPr>
            <p:ph type="title"/>
          </p:nvPr>
        </p:nvSpPr>
        <p:spPr>
          <a:xfrm>
            <a:off x="-722261" y="438541"/>
            <a:ext cx="9950235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Verdana"/>
              <a:buNone/>
            </a:pPr>
            <a:r>
              <a:rPr b="1" lang="hu-HU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Scientific skill development courses</a:t>
            </a:r>
            <a:endParaRPr b="1"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7" name="Google Shape;187;p8"/>
          <p:cNvSpPr txBox="1"/>
          <p:nvPr>
            <p:ph idx="1" type="body"/>
          </p:nvPr>
        </p:nvSpPr>
        <p:spPr>
          <a:xfrm>
            <a:off x="130629" y="1024296"/>
            <a:ext cx="9162661" cy="59871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520"/>
              <a:buFont typeface="Noto Sans Symbols"/>
              <a:buChar char="⮚"/>
            </a:pPr>
            <a:r>
              <a:rPr b="1" lang="hu-HU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groups </a:t>
            </a:r>
            <a:r>
              <a:rPr lang="hu-HU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(3x3 credits): Conference Tandem, ITLE, etc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46380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42900" rtl="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520"/>
              <a:buFont typeface="Noto Sans Symbols"/>
              <a:buChar char="⮚"/>
            </a:pPr>
            <a:r>
              <a:rPr b="1" lang="hu-HU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Research skill development courses </a:t>
            </a:r>
            <a:r>
              <a:rPr lang="hu-HU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(4x3 credits): Dissemination skills, Scientific management skill development, Hungarian history and culture, etc</a:t>
            </a:r>
            <a:endParaRPr sz="19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zetta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2020-09-07T11:52:38Z</dcterms:created>
  <dc:creator>Vasas Dávid</dc:creator>
</cp:coreProperties>
</file>